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70" r:id="rId8"/>
    <p:sldId id="271" r:id="rId9"/>
    <p:sldId id="261" r:id="rId10"/>
    <p:sldId id="262" r:id="rId11"/>
    <p:sldId id="263" r:id="rId12"/>
    <p:sldId id="264" r:id="rId13"/>
    <p:sldId id="266" r:id="rId14"/>
    <p:sldId id="273" r:id="rId15"/>
    <p:sldId id="265" r:id="rId16"/>
    <p:sldId id="267" r:id="rId17"/>
    <p:sldId id="269" r:id="rId18"/>
    <p:sldId id="268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4599"/>
  </p:normalViewPr>
  <p:slideViewPr>
    <p:cSldViewPr snapToGrid="0" snapToObjects="1">
      <p:cViewPr varScale="1">
        <p:scale>
          <a:sx n="114" d="100"/>
          <a:sy n="114" d="100"/>
        </p:scale>
        <p:origin x="10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D443BC-03CA-7B42-9D6C-06C6BB71E4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2400" dirty="0">
                <a:solidFill>
                  <a:srgbClr val="FF0000"/>
                </a:solidFill>
              </a:rPr>
              <a:t>PERIODO DI FORMAZIONE DEI NEOASSUNTI A.S. 2023/2024</a:t>
            </a:r>
            <a:br>
              <a:rPr lang="it-IT" sz="2400" dirty="0">
                <a:solidFill>
                  <a:srgbClr val="FF0000"/>
                </a:solidFill>
              </a:rPr>
            </a:br>
            <a:r>
              <a:rPr lang="it-IT" sz="2400" dirty="0">
                <a:solidFill>
                  <a:srgbClr val="FF0000"/>
                </a:solidFill>
              </a:rPr>
              <a:t>- PRIMA RIUNIONE PLENARIA -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F1F5079-1285-B64D-B2E6-0C43C90EBD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it-IT" sz="2000" dirty="0"/>
              <a:t>Scuola Polo per la formazione dell’ambito 5 e 9</a:t>
            </a:r>
          </a:p>
          <a:p>
            <a:r>
              <a:rPr lang="it-IT" sz="2000" dirty="0"/>
              <a:t>LICEO TERESA GULLACE TALOTTA</a:t>
            </a:r>
          </a:p>
          <a:p>
            <a:r>
              <a:rPr lang="it-IT" sz="2000" dirty="0"/>
              <a:t>Direttore del corso : DS Prof.ssa </a:t>
            </a:r>
            <a:r>
              <a:rPr lang="it-IT" sz="2000"/>
              <a:t>Alessandra Silvestri</a:t>
            </a:r>
            <a:endParaRPr lang="it-IT" sz="2000" dirty="0"/>
          </a:p>
          <a:p>
            <a:r>
              <a:rPr lang="it-IT" sz="2000" dirty="0"/>
              <a:t>Intervento del DS Prof. Francesco Rossi </a:t>
            </a:r>
          </a:p>
        </p:txBody>
      </p:sp>
    </p:spTree>
    <p:extLst>
      <p:ext uri="{BB962C8B-B14F-4D97-AF65-F5344CB8AC3E}">
        <p14:creationId xmlns:p14="http://schemas.microsoft.com/office/powerpoint/2010/main" val="3147342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8F64C8-5360-3244-A3F3-EABE3AD8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PERCORSO DI FORMAZIONE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3B8A9B-2080-314B-B0E2-B3CD7F1FE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dirty="0"/>
              <a:t>Il percorso di formazione per i neoassunti è articolato in 4 fasi:</a:t>
            </a:r>
          </a:p>
          <a:p>
            <a:r>
              <a:rPr lang="it-IT" b="1" dirty="0"/>
              <a:t>Incontri propedeutici e di restituzione finale </a:t>
            </a:r>
            <a:r>
              <a:rPr lang="it-IT" dirty="0"/>
              <a:t>(6 ore)</a:t>
            </a:r>
          </a:p>
          <a:p>
            <a:r>
              <a:rPr lang="it-IT" b="1" dirty="0"/>
              <a:t>Laboratori formativi </a:t>
            </a:r>
            <a:r>
              <a:rPr lang="it-IT" dirty="0"/>
              <a:t>dedicati (12 ore / 4 da 3 ore) o </a:t>
            </a:r>
            <a:r>
              <a:rPr lang="it-IT" b="1" i="1" dirty="0"/>
              <a:t>VISITING</a:t>
            </a:r>
          </a:p>
          <a:p>
            <a:r>
              <a:rPr lang="it-IT" b="1" i="1" dirty="0"/>
              <a:t>«Peer to </a:t>
            </a:r>
            <a:r>
              <a:rPr lang="it-IT" b="1" i="1" dirty="0" err="1"/>
              <a:t>peer</a:t>
            </a:r>
            <a:r>
              <a:rPr lang="it-IT" b="1" i="1" dirty="0"/>
              <a:t>» </a:t>
            </a:r>
            <a:r>
              <a:rPr lang="it-IT" dirty="0"/>
              <a:t>(minimo 12 ore)</a:t>
            </a:r>
          </a:p>
          <a:p>
            <a:r>
              <a:rPr lang="it-IT" b="1" dirty="0"/>
              <a:t>Formazione online </a:t>
            </a:r>
            <a:r>
              <a:rPr lang="it-IT" dirty="0"/>
              <a:t>(14 ore + 6 ore elaborazione bilancio competenze iniziale e finale)</a:t>
            </a:r>
          </a:p>
          <a:p>
            <a:pPr marL="0" indent="0" algn="just">
              <a:buNone/>
            </a:pPr>
            <a:r>
              <a:rPr lang="it-IT" dirty="0"/>
              <a:t>Tali attività sono da intendersi aggiuntive rispetto agli ordinari impegni di servizio e alla partecipazione alle iniziative di formazione di cui all’articolo 1, comma 124, della Legge 107/2015, e rivestono carattere di obbligatorietà.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4429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652DC2-119F-C647-9E9B-DA230DD01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INCONTRI PROPEDEUTICI E DI RESTITUZIONE FINALE – 6 ORE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47C8FA-D1A6-5247-853E-6181131D5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Un incontro propedeutico su base territoriale sarà dedicato all'accoglienza dei neoassunti, alla presentazione del percorso formativo, del portfolio, ecc.. – 3 ore </a:t>
            </a:r>
          </a:p>
          <a:p>
            <a:r>
              <a:rPr lang="it-IT" sz="2800" dirty="0"/>
              <a:t>Le attività formative saranno concluse da un incontro finale per la valutazione dell'attività realizzata. Tale incontro potrà assumere forme differenziate sulla base delle diverse esigenze organizzative (prevalentemente eventi culturali)- 3 ore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3698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FD9C80-5F26-C643-9AA4-2DBFF0022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LABORATORI FORMATIVI DEDICATI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6B3AB0-9837-8746-801E-9E387BC49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Le scuole polo di ogni territorio organizzano 4 laboratori formativi dedicati, prevalentemente con attività e metodologie laboratoriali della durata di 3 ore ciascuno (di scambio professionale, ricerca-azione, rielaborazione);</a:t>
            </a:r>
          </a:p>
          <a:p>
            <a:r>
              <a:rPr lang="it-IT" dirty="0"/>
              <a:t>Un laboratorio formativo è dedicato alle problematiche generali connesse con l’integrazione scolastica dei disabili e con i bisogni educativi speciali.</a:t>
            </a:r>
          </a:p>
          <a:p>
            <a:r>
              <a:rPr lang="it-IT" dirty="0" err="1"/>
              <a:t>Dall’a.s.</a:t>
            </a:r>
            <a:r>
              <a:rPr lang="it-IT" dirty="0"/>
              <a:t> 2017/2018 un laboratorio formativo dei 4 previsti è stato dedicato a </a:t>
            </a:r>
            <a:r>
              <a:rPr lang="it-IT" b="1" dirty="0"/>
              <a:t>Sviluppo Sostenibile e Cittadinanza Globale</a:t>
            </a:r>
            <a:r>
              <a:rPr lang="it-IT" dirty="0"/>
              <a:t> (Nota 33989 del 02/08/2017)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1082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B3C660-4E3F-DC43-8E07-C9C6258E9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02991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it-IT" dirty="0"/>
              <a:t>ARGOMENTI DEI LABORATORI FORMATIVI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942B15-D086-804F-9F56-36C7FA8F6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906857"/>
            <a:ext cx="9601196" cy="41928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Per i laboratori sono individuate le seguenti aree trasversali:</a:t>
            </a:r>
          </a:p>
          <a:p>
            <a:pPr marL="0" indent="0">
              <a:buNone/>
            </a:pPr>
            <a:r>
              <a:rPr lang="it-IT" dirty="0"/>
              <a:t>attività di orientamento; ruolo dei docenti tutor e orientatore (nei percorsi di istruzione secondaria); • gestione della classe e delle attività didattiche in situazioni di emergenza, • tecnologie della didattica digitale e loro integrazione nel curricolo; • ampliamento e consolidamento delle competenze digitali dei docenti; • inclusione sociale e dinamiche interculturali; • bisogni educativi speciali; • innovazione della didattica delle discipline e motivazione all’apprendimento • buone pratiche di didattiche disciplinari; • gestione della classe e dinamiche relazionali, con particolare riferimento alla prevenzione dei fenomeni di violenza, bullismo e cyberbullismo, discriminazioni; • percorsi per competenze relazionali e trasversali; • contrasto alla dispersione scolastica; • insegnamento di educazione civica con particolare riferimento alla prevenzione e al contrasto delle dipendenze; • valutazione didattica degli apprendimenti; • valutazione di sistema (autovalutazione e miglioramento); • educazione alla sostenibilità</a:t>
            </a:r>
          </a:p>
        </p:txBody>
      </p:sp>
    </p:spTree>
    <p:extLst>
      <p:ext uri="{BB962C8B-B14F-4D97-AF65-F5344CB8AC3E}">
        <p14:creationId xmlns:p14="http://schemas.microsoft.com/office/powerpoint/2010/main" val="74150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661E85-BF98-6DEC-1D87-FE5D0114D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6D3719-D253-32B5-D965-0A91BB5DB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460810"/>
            <a:ext cx="9601196" cy="44150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dirty="0"/>
              <a:t>Inoltre, si evidenziano iniziative nazionali promosse dal Ministero dell’Istruzione (anche in collaborazione con altri Enti pubblici e di formazione), che possono fornire un ulteriore ausilio alle attività di formazione dei docenti neoassunti, e tra le quali si citano: </a:t>
            </a:r>
          </a:p>
          <a:p>
            <a:pPr marL="0" indent="0">
              <a:buNone/>
            </a:pPr>
            <a:r>
              <a:rPr lang="it-IT" sz="1800" dirty="0"/>
              <a:t>o Piattaforma </a:t>
            </a:r>
            <a:r>
              <a:rPr lang="it-IT" sz="1800" dirty="0" err="1"/>
              <a:t>eTwinning</a:t>
            </a:r>
            <a:r>
              <a:rPr lang="it-IT" sz="1800" dirty="0"/>
              <a:t>: </a:t>
            </a:r>
            <a:r>
              <a:rPr lang="it-IT" sz="1800" dirty="0" err="1"/>
              <a:t>www.etwinning.net</a:t>
            </a:r>
            <a:r>
              <a:rPr lang="it-IT" sz="1800" dirty="0"/>
              <a:t> – è annoverata tra gli strumenti che gli Stati possono adottare a sostegno delle azioni didattiche per lo sviluppo delle competenze chiave. Questa opportunità unica per il mondo della scuola, consente ai docenti di tutta Europa di confrontarsi, collaborare, sviluppare progetti e condividere idee in modo semplice e sicuro, sfruttando le potenzialità </a:t>
            </a:r>
            <a:r>
              <a:rPr lang="it-IT" sz="1800" dirty="0" err="1"/>
              <a:t>delweb</a:t>
            </a:r>
            <a:r>
              <a:rPr lang="it-IT" sz="1800" dirty="0"/>
              <a:t>. L’obiettivo è quello di perfezionare l’offerta formativa dei sistemi scolastici europei attraverso l’internazionalizzazione e l’innovazione dei modelli didattici e di apprendimento, favorendo lo sviluppo di una dimensione comunitaria. </a:t>
            </a:r>
          </a:p>
          <a:p>
            <a:pPr marL="0" indent="0">
              <a:buNone/>
            </a:pPr>
            <a:r>
              <a:rPr lang="it-IT" sz="1800" dirty="0"/>
              <a:t>o Piattaforma ELISA: </a:t>
            </a:r>
            <a:r>
              <a:rPr lang="it-IT" sz="1800" dirty="0" err="1"/>
              <a:t>www.piattaformaelisa.it</a:t>
            </a:r>
            <a:r>
              <a:rPr lang="it-IT" sz="1800" dirty="0"/>
              <a:t> – il Progetto ELISA nasce grazie a una collaborazione tra il Ministero dell’Istruzione – Direzione generale per lo studente - e il Dipartimento di Formazione, Lingue, Intercultura, Letterature e Psicologia dell’Università di Firenze. La piattaforma dota le scuole e i docenti di strumenti per intervenire efficacemente sul tema del cyberbullismo e del bullismo.</a:t>
            </a:r>
          </a:p>
        </p:txBody>
      </p:sp>
    </p:spTree>
    <p:extLst>
      <p:ext uri="{BB962C8B-B14F-4D97-AF65-F5344CB8AC3E}">
        <p14:creationId xmlns:p14="http://schemas.microsoft.com/office/powerpoint/2010/main" val="1858948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C9A68E-2FA5-5E4F-9E15-B94536B6B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VISITE A SCUOLE INNOVATIVE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A78E39-AC4F-A245-AA5B-38A84D6A1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/>
              <a:t>In maniera sperimentale, è inserita, nel percorso formativo, la possibilità di visite in scuole innovative per singoli o gruppi di docenti che operano, soprattutto, nelle scuole a rischio o a forte processo immigratorio e con alto tasso di dispersione. Sono previste </a:t>
            </a:r>
            <a:r>
              <a:rPr lang="it-IT" b="1" dirty="0"/>
              <a:t>massimo</a:t>
            </a:r>
            <a:r>
              <a:rPr lang="it-IT" dirty="0"/>
              <a:t> due giornate full immersion di massimo sei ore ciascuna da considerare nel monte ore complessivo dei laboratori.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23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C86973-732F-8D4B-A10D-C30E38EED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79918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br>
              <a:rPr lang="it-IT" dirty="0"/>
            </a:br>
            <a:r>
              <a:rPr lang="it-IT" dirty="0">
                <a:solidFill>
                  <a:srgbClr val="FF0000"/>
                </a:solidFill>
              </a:rPr>
              <a:t>IL PEER TO PEER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BA1532-7F2E-2F4B-B699-7AFEF4C13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849" y="1657350"/>
            <a:ext cx="9429747" cy="42185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Il docente neoassunto insieme ad un tutor si esercita ad analizzare con fini migliorativi e propositivi, gli aspetti culturali, didattici e metodologici della propria attività, attraverso forme di collaborazione e scambio di idee, materiali ed esperienze tra colleghi.</a:t>
            </a:r>
          </a:p>
          <a:p>
            <a:pPr marL="0" indent="0">
              <a:buNone/>
            </a:pPr>
            <a:r>
              <a:rPr lang="it-IT" dirty="0"/>
              <a:t>Questa attività è svolta con osservazioni all’interno della classe del neoassunto e del tutor (conduzione delle attività e delle lezioni, motivazione degli allievi, costruzione di un clima positivo, modalità di verifica degli apprendimenti) per un totale di 12 ore, con:</a:t>
            </a:r>
          </a:p>
          <a:p>
            <a:r>
              <a:rPr lang="it-IT" dirty="0"/>
              <a:t>l’osservazione del neoassunto docente nella classe del tutor – 4 ORE </a:t>
            </a:r>
          </a:p>
          <a:p>
            <a:r>
              <a:rPr lang="it-IT" dirty="0"/>
              <a:t>la programmazione e sviluppo condiviso (neoassunto e tutor) – 3 ORE</a:t>
            </a:r>
          </a:p>
          <a:p>
            <a:r>
              <a:rPr lang="it-IT" dirty="0"/>
              <a:t>la presenza del tutor nella classe del neoassunto – 4 ORE</a:t>
            </a:r>
          </a:p>
          <a:p>
            <a:r>
              <a:rPr lang="it-IT" dirty="0"/>
              <a:t>la valutazione dell’esperienza – 1 ORA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4412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74220B-4E03-994F-95AA-DA9500D4F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OSSERVARE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FDDE3A-5D08-5140-9140-785176E92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it-IT" dirty="0"/>
              <a:t>Spiegazione;</a:t>
            </a:r>
          </a:p>
          <a:p>
            <a:pPr fontAlgn="base"/>
            <a:r>
              <a:rPr lang="it-IT" dirty="0"/>
              <a:t>Correzione di un compito scritto;</a:t>
            </a:r>
          </a:p>
          <a:p>
            <a:pPr fontAlgn="base"/>
            <a:r>
              <a:rPr lang="it-IT" dirty="0"/>
              <a:t>Conversazione/Discussione;</a:t>
            </a:r>
          </a:p>
          <a:p>
            <a:pPr fontAlgn="base"/>
            <a:r>
              <a:rPr lang="it-IT" dirty="0"/>
              <a:t>Attività cooperativa;</a:t>
            </a:r>
          </a:p>
          <a:p>
            <a:pPr fontAlgn="base"/>
            <a:r>
              <a:rPr lang="it-IT" dirty="0"/>
              <a:t>Unità didattica sull’inclusione (educazione alla convivenza civile).</a:t>
            </a:r>
          </a:p>
          <a:p>
            <a:pPr fontAlgn="base"/>
            <a:r>
              <a:rPr lang="it-IT" dirty="0"/>
              <a:t>Affinché la verifica dell’esperienza sia efficace, oggettiva e rigorosa è bene che sia il docente tutor sia il docente in anno di formazione utilizzino </a:t>
            </a:r>
            <a:r>
              <a:rPr lang="it-IT" b="1" dirty="0"/>
              <a:t>un’apposita griglia di osservazione</a:t>
            </a:r>
            <a:r>
              <a:rPr lang="it-IT" dirty="0"/>
              <a:t>, necessaria anche alla redazione della relazione relativa all’esperienza.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3097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DA41BF-F49D-9144-834B-24DCD9FD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dirty="0"/>
              <a:t>	FORMAZIONE ON LINE</a:t>
            </a:r>
            <a:br>
              <a:rPr lang="it-IT" dirty="0"/>
            </a:br>
            <a:r>
              <a:rPr lang="it-IT" dirty="0"/>
              <a:t>14 ore + 6 ore bilanci competenze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B1A0DC-7B56-C64C-A3B7-68B8FBE18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In questa fase il docente organizza un proprio spazio on-line in cui raccogliere sia le proprie esperienze e le competenze maturate anche a seguito della formazione che la documentazione utile alla propria attività di servizio correlata ai bisogni della scuola.</a:t>
            </a:r>
          </a:p>
          <a:p>
            <a:r>
              <a:rPr lang="it-IT" dirty="0"/>
              <a:t>La piattaforma INDIRE è attiva con alcune novità: semplificazione dei questionari, collegamenti tra i laboratori formativi e il portfolio del docente, materiali e </a:t>
            </a:r>
            <a:r>
              <a:rPr lang="it-IT" dirty="0" err="1"/>
              <a:t>videolezioni</a:t>
            </a:r>
            <a:r>
              <a:rPr lang="it-IT" dirty="0"/>
              <a:t> prodotti da esperti dedicati allo sviluppo sostenibile e alla cittadinanza globale.</a:t>
            </a:r>
          </a:p>
          <a:p>
            <a:r>
              <a:rPr lang="it-IT" dirty="0"/>
              <a:t>Tutto il lavoro svolto confluirà in un </a:t>
            </a:r>
            <a:r>
              <a:rPr lang="it-IT" b="1" dirty="0"/>
              <a:t>portfolio professionale </a:t>
            </a:r>
            <a:r>
              <a:rPr lang="it-IT" dirty="0"/>
              <a:t>risultante dalle attività on line di </a:t>
            </a:r>
            <a:r>
              <a:rPr lang="it-IT" b="1" dirty="0"/>
              <a:t>Indire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3114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872B03-37B8-0B29-0ED9-738ED204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COMITATO DI VALUTAZIONE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117362-195A-7AF3-EAE5-2B25EF977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dirty="0"/>
              <a:t>Nello specifico, il Comitato di valutazione, convocato dal Dirigente scolastico, compie </a:t>
            </a:r>
            <a:r>
              <a:rPr lang="it-IT" b="1" dirty="0"/>
              <a:t>la verifica delle competenze didattiche pratiche del docente in prova</a:t>
            </a:r>
            <a:r>
              <a:rPr lang="it-IT" dirty="0"/>
              <a:t>, traduzione delle </a:t>
            </a:r>
            <a:r>
              <a:rPr lang="it-IT" b="1" dirty="0"/>
              <a:t>conoscenze teoriche disciplinari e metodologiche </a:t>
            </a:r>
            <a:r>
              <a:rPr lang="it-IT" dirty="0"/>
              <a:t>secondo quanto riportato nel </a:t>
            </a:r>
            <a:r>
              <a:rPr lang="it-IT" b="1" dirty="0"/>
              <a:t>Piano di sviluppo professionale</a:t>
            </a:r>
            <a:r>
              <a:rPr lang="it-IT" dirty="0"/>
              <a:t>, per l’espressione del parere sul superamento del percorso di formazione e periodo annuale di prova in servizio attraverso il colloquio, nell’ambito del quale è svolto il test finale, che consiste, ai sensi dell’articolo 13, comma 3 del Decreto, “nella discussione e valutazione delle risultanze della documentazione contenuta nell’istruttoria formulata dal tutor accogliente e nella relazione del dirigente scolastico, con espresso riferimento all’acquisizione delle relative competenze, a seguito di osservazione effettuata durante il percorso di formazione e periodo annuale di prova”</a:t>
            </a:r>
          </a:p>
        </p:txBody>
      </p:sp>
    </p:spTree>
    <p:extLst>
      <p:ext uri="{BB962C8B-B14F-4D97-AF65-F5344CB8AC3E}">
        <p14:creationId xmlns:p14="http://schemas.microsoft.com/office/powerpoint/2010/main" val="75999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B05EBF-46C8-F849-9E9B-7A2A3204D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ALCUNI RIFERIMENTI NORMATIVI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6C9175-B034-9E46-A47D-35037F2BD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1700" dirty="0" err="1"/>
              <a:t>D.Lgs</a:t>
            </a:r>
            <a:r>
              <a:rPr lang="it-IT" sz="1700" dirty="0"/>
              <a:t> 297/94 artt. 437-440</a:t>
            </a:r>
          </a:p>
          <a:p>
            <a:r>
              <a:rPr lang="it-IT" sz="1700" dirty="0"/>
              <a:t>CCNL 2006/2009 art.27 e CCNL 2016/2018 aa. 26 e 27</a:t>
            </a:r>
          </a:p>
          <a:p>
            <a:r>
              <a:rPr lang="it-IT" sz="1700" dirty="0"/>
              <a:t>Legge 107/2015 art. 1 commi 115-120</a:t>
            </a:r>
          </a:p>
          <a:p>
            <a:r>
              <a:rPr lang="it-IT" sz="1700" dirty="0"/>
              <a:t>D.M. 850 27/10/2015</a:t>
            </a:r>
          </a:p>
          <a:p>
            <a:r>
              <a:rPr lang="it-IT" sz="1700" dirty="0"/>
              <a:t>C.M. 36167 05/11/2015</a:t>
            </a:r>
          </a:p>
          <a:p>
            <a:r>
              <a:rPr lang="it-IT" sz="1700" dirty="0"/>
              <a:t>Nota </a:t>
            </a:r>
            <a:r>
              <a:rPr lang="it-IT" sz="1700" dirty="0" err="1"/>
              <a:t>D.G.Per</a:t>
            </a:r>
            <a:r>
              <a:rPr lang="it-IT" sz="1700" dirty="0"/>
              <a:t>. n.28515 del 04/10/2016</a:t>
            </a:r>
          </a:p>
          <a:p>
            <a:r>
              <a:rPr lang="it-IT" sz="1700" dirty="0"/>
              <a:t>Nota </a:t>
            </a:r>
            <a:r>
              <a:rPr lang="it-IT" sz="1700" dirty="0" err="1"/>
              <a:t>D.G.Per</a:t>
            </a:r>
            <a:r>
              <a:rPr lang="it-IT" sz="1700" dirty="0"/>
              <a:t>. n. 33989 del 02/08/2017</a:t>
            </a:r>
          </a:p>
          <a:p>
            <a:r>
              <a:rPr lang="it-IT" sz="1700" dirty="0"/>
              <a:t>Nota </a:t>
            </a:r>
            <a:r>
              <a:rPr lang="it-IT" sz="1700" dirty="0" err="1"/>
              <a:t>D.G.Per</a:t>
            </a:r>
            <a:r>
              <a:rPr lang="it-IT" sz="1700" dirty="0"/>
              <a:t>. n. 35085 del 02/08/2018</a:t>
            </a:r>
          </a:p>
          <a:p>
            <a:r>
              <a:rPr lang="it-IT" sz="1700" dirty="0"/>
              <a:t>Nota </a:t>
            </a:r>
            <a:r>
              <a:rPr lang="it-IT" sz="1700" dirty="0" err="1"/>
              <a:t>D.G.Per</a:t>
            </a:r>
            <a:r>
              <a:rPr lang="it-IT" sz="1700" dirty="0"/>
              <a:t> n. 39972 del 15/11/2022</a:t>
            </a:r>
          </a:p>
          <a:p>
            <a:r>
              <a:rPr lang="it-IT" sz="1700" dirty="0"/>
              <a:t>Nota MIM DGPER – prot. n. 65741 del 7 novembre 2023</a:t>
            </a:r>
          </a:p>
          <a:p>
            <a:endParaRPr lang="it-IT" sz="1700" dirty="0"/>
          </a:p>
          <a:p>
            <a:endParaRPr lang="it-IT" sz="1700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775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BD5B58-4BF1-3379-594E-CB82EA2DE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FOCUS SUL COLLOQUIO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66E47C-9E4D-10D0-D58C-B24717A8B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it-IT" dirty="0"/>
              <a:t>Si suggerisce di attenzionare particolarmente, in questa fase, </a:t>
            </a:r>
            <a:r>
              <a:rPr lang="it-IT" b="1" dirty="0"/>
              <a:t>tutti gli elementi contestuali che in qualche modo hanno influito sul percorso esperienziale del docente in valutazione</a:t>
            </a:r>
            <a:r>
              <a:rPr lang="it-IT" dirty="0"/>
              <a:t>, della sua </a:t>
            </a:r>
            <a:r>
              <a:rPr lang="it-IT" b="1" dirty="0"/>
              <a:t>partecipazione alla vita della scuola, delle forme di tutoring e di ogni altro elemento utile a chiarire la personalizzazione del percorso formativo compiuto</a:t>
            </a:r>
            <a:r>
              <a:rPr lang="it-IT" dirty="0"/>
              <a:t>, invitando il docente stesso a “raccontare” e a “raccontarsi” al Comitato; dall’altro lato, vanno considerate le evidenze della capacità didattica, utilizzando gli indicatori e i </a:t>
            </a:r>
            <a:r>
              <a:rPr lang="it-IT" b="1" dirty="0"/>
              <a:t>descrittori</a:t>
            </a:r>
            <a:r>
              <a:rPr lang="it-IT" dirty="0"/>
              <a:t> </a:t>
            </a:r>
            <a:r>
              <a:rPr lang="it-IT" b="1" dirty="0"/>
              <a:t>dell’Allegato A </a:t>
            </a:r>
            <a:r>
              <a:rPr lang="it-IT" dirty="0"/>
              <a:t>come griglia di verifica del pieno possesso ed esercizio dello standard professionale. Nella sua formulazione, il test verterà sulle risultanze della documentazione contenuta nell’istruttoria compiuta dal tutor accogliente e nella relazione del Dirigente scolastico, e riguarderà espressamente la verifica dell’acquisizione delle relative competenze, a seguito di osservazione effettuata durante il percorso formativo.</a:t>
            </a:r>
          </a:p>
        </p:txBody>
      </p:sp>
    </p:spTree>
    <p:extLst>
      <p:ext uri="{BB962C8B-B14F-4D97-AF65-F5344CB8AC3E}">
        <p14:creationId xmlns:p14="http://schemas.microsoft.com/office/powerpoint/2010/main" val="341562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81CC33-3553-764F-83E1-C0272FFC8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COMPITI DEL DIRIGENTE SCOLASTICO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68FF6C-AD4F-804C-A62A-791F9F528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it-IT" b="1" dirty="0"/>
              <a:t>Il DM 850/15 agli articoli 2 – 3 prevede che il D.S. deve avere cura di informare i docenti circa:</a:t>
            </a:r>
          </a:p>
          <a:p>
            <a:r>
              <a:rPr lang="it-IT" dirty="0"/>
              <a:t>le caratteristiche salienti del percorso formativo;</a:t>
            </a:r>
          </a:p>
          <a:p>
            <a:r>
              <a:rPr lang="it-IT" dirty="0"/>
              <a:t>gli obblighi di servizio e professionali;</a:t>
            </a:r>
          </a:p>
          <a:p>
            <a:r>
              <a:rPr lang="it-IT" dirty="0"/>
              <a:t>le modalità di svolgimento del periodo di prova e i criteri di valutazione con particolare riguardo alle funzioni del tutor.</a:t>
            </a:r>
          </a:p>
          <a:p>
            <a:r>
              <a:rPr lang="it-IT" dirty="0"/>
              <a:t>Deve fornire, inoltre, tutta la documentazione relativa all’istituto (PTOF, RAV, PDM, Piano di inclusone, ecc..) e quella relativa alle classi (documenti tecnico – didattici).</a:t>
            </a:r>
          </a:p>
          <a:p>
            <a:r>
              <a:rPr lang="it-IT" u="sng" dirty="0"/>
              <a:t>Il D.S. deve visitare almeno una volta nel periodo di formazione e prova, la classe/le classi dei neoassunti.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4994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6710AE-893E-234D-A687-48E4E3E2E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RUOLO DEL TUTOR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A3D688-9209-FE4E-9ED8-EABF83203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it-IT" dirty="0"/>
          </a:p>
          <a:p>
            <a:r>
              <a:rPr lang="it-IT" sz="3300" dirty="0"/>
              <a:t>possedere adeguate competenze culturali e comprovate esperienze didattiche;</a:t>
            </a:r>
          </a:p>
          <a:p>
            <a:r>
              <a:rPr lang="it-IT" sz="3300" dirty="0"/>
              <a:t>mostrare attitudine a svolgere funzioni di tutoraggio, di </a:t>
            </a:r>
            <a:r>
              <a:rPr lang="it-IT" sz="3300" dirty="0" err="1"/>
              <a:t>counseling</a:t>
            </a:r>
            <a:r>
              <a:rPr lang="it-IT" sz="3300" dirty="0"/>
              <a:t>, di supervisione professionale e di </a:t>
            </a:r>
            <a:r>
              <a:rPr lang="it-IT" sz="3300" dirty="0" err="1"/>
              <a:t>mentor</a:t>
            </a:r>
            <a:r>
              <a:rPr lang="it-IT" sz="3300" dirty="0"/>
              <a:t> come previsto dal DM 249/2010.</a:t>
            </a:r>
          </a:p>
          <a:p>
            <a:pPr marL="0" indent="0">
              <a:buNone/>
            </a:pPr>
            <a:r>
              <a:rPr lang="it-IT" sz="3300" dirty="0"/>
              <a:t>Il tutor deve essere:</a:t>
            </a:r>
          </a:p>
          <a:p>
            <a:r>
              <a:rPr lang="it-IT" sz="3300" dirty="0"/>
              <a:t>un docente della stessa disciplina o affine del </a:t>
            </a:r>
            <a:r>
              <a:rPr lang="it-IT" sz="3300" dirty="0" err="1"/>
              <a:t>neoimmesso</a:t>
            </a:r>
            <a:r>
              <a:rPr lang="it-IT" sz="3300" dirty="0"/>
              <a:t> in ruolo;</a:t>
            </a:r>
          </a:p>
          <a:p>
            <a:r>
              <a:rPr lang="it-IT" sz="3300" dirty="0"/>
              <a:t>possibilmente in servizio nella stessa sede del docente in anno di prova.</a:t>
            </a:r>
          </a:p>
          <a:p>
            <a:r>
              <a:rPr lang="it-IT" sz="3300" dirty="0"/>
              <a:t>Il dirigente scolastico riconosce al tutor tutte le attività svolte e le attesta come attività di formazione (art.1 comma 124 Legge 107/2015); sostituisce il tutor in caso di esito negativo o di ripetizione dell’anno di prova.</a:t>
            </a:r>
          </a:p>
          <a:p>
            <a:r>
              <a:rPr lang="it-IT" sz="3300" dirty="0"/>
              <a:t>Il D.S., il docente, il tutor sulla base degli esiti del bilancio delle competenze iniziale e tenuto conto dei bisogni della scuola stipulano un </a:t>
            </a:r>
            <a:r>
              <a:rPr lang="it-IT" sz="3300" b="1" dirty="0"/>
              <a:t>Patto per lo sviluppo professionale del </a:t>
            </a:r>
            <a:r>
              <a:rPr lang="it-IT" sz="3300" b="1" dirty="0" err="1"/>
              <a:t>neoimmesso</a:t>
            </a:r>
            <a:r>
              <a:rPr lang="it-IT" sz="3300" b="1" dirty="0"/>
              <a:t> in ruolo.</a:t>
            </a:r>
            <a:endParaRPr lang="it-IT" sz="33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7990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A2B551-4ED2-85B1-2117-18F687049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PATTO PER LO SVILUPPO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18756F-A6E6-80A6-2CC2-5B3154783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dirty="0"/>
              <a:t>Il DM 226/2022, all’art.5, comma 3, testualmente recita: “Il Dirigente scolastico e il docente in periodo di prova, sulla base del bilancio delle competenze sentito il docente tutor e tenuto conto dei bisogni dell’istituzione scolastica, stabiliscono, con un apposito patto per lo sviluppo professionale, gli obiettivi di sviluppo delle competenze di natura culturale, disciplinare, pedagogica, didattico-metodologica e relazionale, da raggiungere attraverso le attività formative di cui all’articolo 6 e la partecipazione ad attività formative attivate dall’istituzione scolastica o da reti di scuole”. E al comma 4 dello stesso articolo: “Al termine del percorso di formazione e del periodo annuale di prova in servizio, il docente in periodo di prova, con la supervisione del docente tutor, traccia un nuovo bilancio di competenze per registrare i progressi di professionalità, l’impatto delle azioni formative realizzate, gli sviluppi ulteriori da ipotizzare”.</a:t>
            </a:r>
          </a:p>
        </p:txBody>
      </p:sp>
    </p:spTree>
    <p:extLst>
      <p:ext uri="{BB962C8B-B14F-4D97-AF65-F5344CB8AC3E}">
        <p14:creationId xmlns:p14="http://schemas.microsoft.com/office/powerpoint/2010/main" val="339214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92E700-44A9-6543-AF1A-3740A1FF4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IL DOCENTE NEOIMMESSO IN RUOLO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1209FC-B948-5845-9F01-926F1F639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b="1" dirty="0"/>
              <a:t>Il DM 850/15 all'art.1 prevede che il periodo di formazione e di prova assolva alla finalità di verificare le competenze professionali del docente osservate:</a:t>
            </a:r>
          </a:p>
          <a:p>
            <a:r>
              <a:rPr lang="it-IT" dirty="0"/>
              <a:t>nell'azione didattica;</a:t>
            </a:r>
          </a:p>
          <a:p>
            <a:r>
              <a:rPr lang="it-IT" dirty="0"/>
              <a:t>nelle attività ad essa preordinate;</a:t>
            </a:r>
          </a:p>
          <a:p>
            <a:r>
              <a:rPr lang="it-IT" dirty="0"/>
              <a:t>nelle attività ad essa strumentali;</a:t>
            </a:r>
          </a:p>
          <a:p>
            <a:r>
              <a:rPr lang="it-IT" dirty="0"/>
              <a:t>nelle dinamiche organizzative dell'istituzione scolastica;</a:t>
            </a:r>
          </a:p>
          <a:p>
            <a:r>
              <a:rPr lang="it-IT" dirty="0"/>
              <a:t>nel percorso formativo iniziale.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7425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A429BB-9512-8B43-B79D-9A0B833BF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LE MOTIVAZIONI DELLA FORMAZIONE IN ENTRATA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D7A454-2F12-B146-86BB-E3C931C88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Art. 26 Realizzazione del PTOF mediante l’organico dell’autonomia 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1. I docenti in servizio in ciascuna istituzione scolastica appartengono al relativo organico dell’autonomia di cui all’articolo 1, comma 63, della legge 13 luglio 2015, n. 107 e concorrono alla realizzazione del piano triennale dell’offerta formativa tramite </a:t>
            </a:r>
            <a:r>
              <a:rPr lang="it-IT" dirty="0" err="1"/>
              <a:t>attivita</a:t>
            </a:r>
            <a:r>
              <a:rPr lang="it-IT" dirty="0"/>
              <a:t>̀ individuali e collegiali: di insegnamento; di potenziamento; di sostegno; di progettazione; di ricerca; di coordinamento didattico e organizzativo.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5732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E0BC78-33AA-E149-81CF-0A36012DB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 ED IL «NUOVO» ART. 27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BF55F0-1E05-D849-9584-E677847BD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1" dirty="0"/>
              <a:t>Art. 27 Profilo professionale docente </a:t>
            </a:r>
            <a:endParaRPr lang="it-IT" dirty="0"/>
          </a:p>
          <a:p>
            <a:pPr marL="0" indent="0" algn="just">
              <a:buNone/>
            </a:pPr>
            <a:r>
              <a:rPr lang="it-IT" dirty="0"/>
              <a:t>1. Il profilo professionale dei docenti è costituito da competenze </a:t>
            </a:r>
            <a:r>
              <a:rPr lang="it-IT" b="1" dirty="0"/>
              <a:t>disciplinari, informatiche, linguistiche, psicopedagogiche, metodologico-didattiche, organizzativo- relazionali, di orientamento e di ricerca, documentazione e valutazione </a:t>
            </a:r>
            <a:r>
              <a:rPr lang="it-IT" dirty="0"/>
              <a:t>tra loro correlate ed interagenti, che si sviluppano col maturare dell’esperienza didattica, l’</a:t>
            </a:r>
            <a:r>
              <a:rPr lang="it-IT" dirty="0" err="1"/>
              <a:t>attivita</a:t>
            </a:r>
            <a:r>
              <a:rPr lang="it-IT" dirty="0"/>
              <a:t>̀ di studio e di sistematizzazione della pratica didattica. I contenuti della prestazione professionale del personale docente si definiscono nel quadro degli </a:t>
            </a:r>
            <a:r>
              <a:rPr lang="it-IT" b="1" dirty="0"/>
              <a:t>obiettivi generali perseguiti dal sistema nazionale di istruzione e nel rispetto degli indirizzi delineati nel piano dell’offerta formativa della scuola</a:t>
            </a:r>
            <a:r>
              <a:rPr lang="it-IT" dirty="0"/>
              <a:t>.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0135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951FF5-4F57-0B40-B2B2-FB8D7F6CE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IL COMITATO PER LA VALUTAZIONE DEI DOCENTI NEOASSUNTI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D29E9F-F37F-844E-AEBC-F1808D2CA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È presieduto dal DS</a:t>
            </a:r>
          </a:p>
          <a:p>
            <a:r>
              <a:rPr lang="it-IT" dirty="0"/>
              <a:t>È composto da tre docenti dell’istituzione scolastica, di cui due scelti dal collegio docenti e uno dal consiglio d’istituto, nella forma ristretta, quando esprime il proprio parere per la conferma in ruolo dei neo assunti.</a:t>
            </a:r>
          </a:p>
          <a:p>
            <a:r>
              <a:rPr lang="it-IT" dirty="0"/>
              <a:t>A questi componenti si aggiungono i docenti tutor di ogni docente neoassunto</a:t>
            </a:r>
          </a:p>
          <a:p>
            <a:r>
              <a:rPr lang="it-IT" dirty="0"/>
              <a:t>La riunione si svolge fra la fine delle attività didattiche ed il 31/08/2023</a:t>
            </a:r>
          </a:p>
        </p:txBody>
      </p:sp>
    </p:spTree>
    <p:extLst>
      <p:ext uri="{BB962C8B-B14F-4D97-AF65-F5344CB8AC3E}">
        <p14:creationId xmlns:p14="http://schemas.microsoft.com/office/powerpoint/2010/main" val="946511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Organico</Template>
  <TotalTime>164</TotalTime>
  <Words>2201</Words>
  <Application>Microsoft Macintosh PowerPoint</Application>
  <PresentationFormat>Widescreen</PresentationFormat>
  <Paragraphs>99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Organico</vt:lpstr>
      <vt:lpstr>PERIODO DI FORMAZIONE DEI NEOASSUNTI A.S. 2023/2024 - PRIMA RIUNIONE PLENARIA - </vt:lpstr>
      <vt:lpstr>ALCUNI RIFERIMENTI NORMATIVI</vt:lpstr>
      <vt:lpstr>COMPITI DEL DIRIGENTE SCOLASTICO</vt:lpstr>
      <vt:lpstr>IL RUOLO DEL TUTOR</vt:lpstr>
      <vt:lpstr>IL PATTO PER LO SVILUPPO</vt:lpstr>
      <vt:lpstr>IL DOCENTE NEOIMMESSO IN RUOLO</vt:lpstr>
      <vt:lpstr>LE MOTIVAZIONI DELLA FORMAZIONE IN ENTRATA</vt:lpstr>
      <vt:lpstr>… ED IL «NUOVO» ART. 27</vt:lpstr>
      <vt:lpstr>IL COMITATO PER LA VALUTAZIONE DEI DOCENTI NEOASSUNTI</vt:lpstr>
      <vt:lpstr>PERCORSO DI FORMAZIONE</vt:lpstr>
      <vt:lpstr>INCONTRI PROPEDEUTICI E DI RESTITUZIONE FINALE – 6 ORE</vt:lpstr>
      <vt:lpstr>LABORATORI FORMATIVI DEDICATI </vt:lpstr>
      <vt:lpstr>ARGOMENTI DEI LABORATORI FORMATIVI </vt:lpstr>
      <vt:lpstr> </vt:lpstr>
      <vt:lpstr>VISITE A SCUOLE INNOVATIVE</vt:lpstr>
      <vt:lpstr>  IL PEER TO PEER  </vt:lpstr>
      <vt:lpstr>COSA OSSERVARE</vt:lpstr>
      <vt:lpstr>  FORMAZIONE ON LINE 14 ore + 6 ore bilanci competenze </vt:lpstr>
      <vt:lpstr>COMITATO DI VALUTAZIONE</vt:lpstr>
      <vt:lpstr>FOCUS SUL COLLOQUIO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PERIODO DI FORMAZIONE DEI NEOASSUNTI  A.S. 2017/2018</dc:title>
  <dc:creator>francesco rossi</dc:creator>
  <cp:lastModifiedBy>Francesco Rossi</cp:lastModifiedBy>
  <cp:revision>30</cp:revision>
  <dcterms:created xsi:type="dcterms:W3CDTF">2018-01-24T18:57:19Z</dcterms:created>
  <dcterms:modified xsi:type="dcterms:W3CDTF">2023-12-12T16:12:22Z</dcterms:modified>
</cp:coreProperties>
</file>